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2" r:id="rId1"/>
  </p:sldMasterIdLst>
  <p:sldIdLst>
    <p:sldId id="256" r:id="rId2"/>
    <p:sldId id="259" r:id="rId3"/>
    <p:sldId id="258" r:id="rId4"/>
    <p:sldId id="260" r:id="rId5"/>
    <p:sldId id="261" r:id="rId6"/>
    <p:sldId id="264" r:id="rId7"/>
    <p:sldId id="262" r:id="rId8"/>
    <p:sldId id="271" r:id="rId9"/>
    <p:sldId id="272" r:id="rId10"/>
    <p:sldId id="263" r:id="rId11"/>
    <p:sldId id="265" r:id="rId12"/>
    <p:sldId id="275" r:id="rId13"/>
    <p:sldId id="267" r:id="rId14"/>
    <p:sldId id="268" r:id="rId15"/>
    <p:sldId id="273" r:id="rId16"/>
    <p:sldId id="274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5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4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6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9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709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395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5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5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7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7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7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3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7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3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2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5D2AD1-597E-4D6B-AA43-D64C2D54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76" y="2884868"/>
            <a:ext cx="3659907" cy="30362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B27F6-8FE8-481D-80FA-7C01D4376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876" y="162250"/>
            <a:ext cx="11372046" cy="2202347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4B54F-D214-49BA-B6CD-435B96695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0355" y="4808911"/>
            <a:ext cx="3571853" cy="1003310"/>
          </a:xfrm>
        </p:spPr>
        <p:txBody>
          <a:bodyPr>
            <a:normAutofit/>
          </a:bodyPr>
          <a:lstStyle/>
          <a:p>
            <a:pPr algn="r"/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 по организации питания  МБОУ СОШ № 129 </a:t>
            </a:r>
          </a:p>
          <a:p>
            <a:pPr algn="r"/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Паньшина И.В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300213-DA93-4F79-859A-5A4DECD9BEAF}"/>
              </a:ext>
            </a:extLst>
          </p:cNvPr>
          <p:cNvSpPr/>
          <p:nvPr/>
        </p:nvSpPr>
        <p:spPr>
          <a:xfrm>
            <a:off x="4237783" y="2979116"/>
            <a:ext cx="7288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пищевые вещества должны быть лечебным средством, а наши лечебные средства должны быть пищевыми веществами</a:t>
            </a:r>
            <a:r>
              <a:rPr lang="ru-RU" sz="20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spc="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i="1" spc="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i="1" spc="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i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spc="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Гиппократ</a:t>
            </a:r>
            <a:endParaRPr lang="ru-RU" i="1" spc="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DE526-AF39-4E61-960E-67F86AF4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22" y="5985864"/>
            <a:ext cx="10496282" cy="174427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</a:t>
            </a:r>
            <a:r>
              <a:rPr lang="ru-RU" sz="27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рационального питания — сбалансированное питание. Это значит, что в организм должны поступать те вещества, которые ему нужны, и в том количестве или пропорциях, в которых это </a:t>
            </a:r>
            <a:r>
              <a:rPr lang="ru-RU" sz="27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нужно.</a:t>
            </a:r>
            <a:br>
              <a:rPr lang="ru-RU" sz="27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r>
              <a:rPr lang="ru-RU" sz="27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строительный материал для клеток, источник синтеза гормонов и </a:t>
            </a:r>
            <a:r>
              <a:rPr lang="ru-RU" sz="27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ферментов, а </a:t>
            </a:r>
            <a:r>
              <a:rPr lang="ru-RU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антител к </a:t>
            </a:r>
            <a:r>
              <a:rPr lang="ru-RU" sz="27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вирусам .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Жиры</a:t>
            </a:r>
            <a:r>
              <a:rPr lang="ru-RU" sz="27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склад энергии, питательных веществ и воды.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клетчатка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топливо. Соотношение белков, жиров и углеводов в суточном рационе должно быть строго определенным</a:t>
            </a:r>
            <a:r>
              <a:rPr lang="ru-RU" sz="27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</a:t>
            </a: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питательных веществ, необходимых организму для нормальной жизнедеятельности. Согласно основам </a:t>
            </a:r>
            <a:r>
              <a:rPr lang="ru-RU" sz="2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</a:t>
            </a:r>
            <a:r>
              <a:rPr lang="ru-RU" sz="27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lang="ru-RU" sz="2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оптимальным соотношением белков, жиров и углеводов является </a:t>
            </a:r>
            <a:r>
              <a:rPr lang="ru-RU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1:1:4 </a:t>
            </a: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взрослого населения при низкой интенсивности труда и </a:t>
            </a:r>
            <a:r>
              <a:rPr lang="ru-RU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1:1:5</a:t>
            </a: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высокой </a:t>
            </a:r>
            <a:r>
              <a:rPr lang="ru-RU" sz="2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941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1D10BF-13E0-4052-B735-1299E0194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07" y="302172"/>
            <a:ext cx="11850986" cy="6253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503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552" y="832001"/>
            <a:ext cx="10109916" cy="70696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Третьим принципом рационального питания является </a:t>
            </a:r>
            <a:r>
              <a:rPr lang="ru-RU" dirty="0">
                <a:solidFill>
                  <a:srgbClr val="FF0000"/>
                </a:solidFill>
              </a:rPr>
              <a:t>режим питания</a:t>
            </a:r>
            <a:r>
              <a:rPr lang="ru-RU" dirty="0">
                <a:solidFill>
                  <a:srgbClr val="FFFF00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8804" y="2307285"/>
            <a:ext cx="8761412" cy="34163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4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4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Режим </a:t>
            </a:r>
            <a:r>
              <a:rPr lang="ru-RU" sz="4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рационального питания характеризуется </a:t>
            </a:r>
            <a:r>
              <a:rPr lang="ru-RU" sz="4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следующимаобразом</a:t>
            </a:r>
            <a:r>
              <a:rPr lang="ru-RU" sz="4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Дробное питание 3-4 раза в сутки</a:t>
            </a:r>
            <a:r>
              <a:rPr lang="en-US" sz="4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Регулярное питание- всегда в одно и то же время</a:t>
            </a:r>
            <a:r>
              <a:rPr lang="en-US" sz="4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Равномерное питание</a:t>
            </a:r>
            <a:r>
              <a:rPr lang="en-US" sz="4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Последний приём пищи не позднее чем за 3 часа до сна</a:t>
            </a:r>
            <a:r>
              <a:rPr lang="en-US" sz="4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41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1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79A2CC-FF2D-4A23-AFA5-9A4A390F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E97FE8-689C-4EF1-98AB-770B99BD232D}"/>
              </a:ext>
            </a:extLst>
          </p:cNvPr>
          <p:cNvSpPr/>
          <p:nvPr/>
        </p:nvSpPr>
        <p:spPr>
          <a:xfrm>
            <a:off x="657340" y="2155561"/>
            <a:ext cx="112513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организации рационального питания необходимо учесть все индивидуальные факторы, также определяющие возможности человека (социальный статус,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рабочий график). Правильная организация рационального питания является одним из ведущих принципов, среди которых выделяют длительность приема пищи, которая должна приблизительно приравниваться к 30 минутам, правильное распределение энергетической ценности рациона в течение дня.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лежит принцип 25:50:25, определяющий калорийность рациона на завтрак, обед и ужин. Утром следует отдать предпочтение медленным углеводам и белкам, в обед организм должен получить максимальную часть питательных веществ, в то время как ужин должен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состоять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низкокалорийных продуктов.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C7FB591-1F1C-4C84-8C4E-CA171997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21562"/>
            <a:ext cx="9765294" cy="75002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питания </a:t>
            </a:r>
            <a:b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9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AFE4-F5D8-4A49-A6C5-85D8E70A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85" y="3428999"/>
            <a:ext cx="10899228" cy="16646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 рационального и правильного питания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ru-RU" sz="2700" dirty="0" smtClean="0">
                <a:solidFill>
                  <a:schemeClr val="tx1"/>
                </a:solidFill>
              </a:rPr>
              <a:t>Меню рационального и правильного питания</a:t>
            </a:r>
            <a:r>
              <a:rPr lang="ru-RU" sz="2700" dirty="0">
                <a:solidFill>
                  <a:schemeClr val="tx1"/>
                </a:solidFill>
              </a:rPr>
              <a:t>, как уже говорилось выше, </a:t>
            </a:r>
            <a:r>
              <a:rPr lang="ru-RU" sz="2700" dirty="0" err="1" smtClean="0">
                <a:solidFill>
                  <a:schemeClr val="tx1"/>
                </a:solidFill>
              </a:rPr>
              <a:t>состоит</a:t>
            </a:r>
            <a:r>
              <a:rPr lang="ru-RU" sz="2700" dirty="0" err="1" smtClean="0">
                <a:solidFill>
                  <a:schemeClr val="bg1"/>
                </a:solidFill>
              </a:rPr>
              <a:t>а</a:t>
            </a:r>
            <a:r>
              <a:rPr lang="ru-RU" sz="2700" dirty="0" err="1" smtClean="0">
                <a:solidFill>
                  <a:schemeClr val="tx1"/>
                </a:solidFill>
              </a:rPr>
              <a:t>из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>
                <a:solidFill>
                  <a:schemeClr val="tx1"/>
                </a:solidFill>
              </a:rPr>
              <a:t>натуральных, свежих продуктов. Майонез, колбаса, картофель фри, чипсы, кола — это все должно быть исключено из меню рационального питания. Потребляйте свежие и обработанные овощи и фрукты (особенно местные), приготовленную дома птицу, рыбу и мясо (нежирных сортов), злаки и бобовые, а также молочные и кисломолочные продукты. Консервам (за исключением домашних заготовок на зиму) и копченостям также нет места в меню рационального питания. Не </a:t>
            </a:r>
            <a:r>
              <a:rPr lang="ru-RU" sz="2700" dirty="0" err="1" smtClean="0">
                <a:solidFill>
                  <a:schemeClr val="tx1"/>
                </a:solidFill>
              </a:rPr>
              <a:t>увлекайтесь</a:t>
            </a:r>
            <a:r>
              <a:rPr lang="ru-RU" sz="2700" dirty="0" err="1" smtClean="0">
                <a:solidFill>
                  <a:schemeClr val="bg1"/>
                </a:solidFill>
              </a:rPr>
              <a:t>а</a:t>
            </a:r>
            <a:r>
              <a:rPr lang="ru-RU" sz="2700" dirty="0" err="1" smtClean="0">
                <a:solidFill>
                  <a:schemeClr val="tx1"/>
                </a:solidFill>
              </a:rPr>
              <a:t>натуральным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>
                <a:solidFill>
                  <a:schemeClr val="tx1"/>
                </a:solidFill>
              </a:rPr>
              <a:t>кофе, а растворимый вовсе исключите из рациона; пейте больше чистой негазированной воды, зеленого чая, травяных отваров.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B50025-F99C-49C0-8F83-35FC5079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771" y="707871"/>
            <a:ext cx="6875540" cy="4685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F72150-4A40-40FE-B933-436818631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629" y="707871"/>
            <a:ext cx="6315942" cy="31917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EAA9AD-AAF1-43DA-B76D-495D8125D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004" y="4085321"/>
            <a:ext cx="5791200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2C4B1-396B-4BEC-96C7-1E9903AC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1" y="1179730"/>
            <a:ext cx="8761413" cy="706964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95C261-2294-4DE8-8314-3B03BB5DA904}"/>
              </a:ext>
            </a:extLst>
          </p:cNvPr>
          <p:cNvSpPr/>
          <p:nvPr/>
        </p:nvSpPr>
        <p:spPr>
          <a:xfrm>
            <a:off x="1576551" y="2274838"/>
            <a:ext cx="9753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/>
              <a:t>принимайте </a:t>
            </a:r>
            <a:r>
              <a:rPr lang="ru-RU" sz="2400" dirty="0"/>
              <a:t>разнообразную </a:t>
            </a:r>
            <a:r>
              <a:rPr lang="ru-RU" sz="2400" dirty="0" err="1" smtClean="0"/>
              <a:t>пищу,</a:t>
            </a:r>
            <a:r>
              <a:rPr lang="ru-RU" sz="2400" dirty="0" err="1" smtClean="0">
                <a:solidFill>
                  <a:schemeClr val="bg1"/>
                </a:solidFill>
              </a:rPr>
              <a:t>а</a:t>
            </a:r>
            <a:r>
              <a:rPr lang="ru-RU" sz="2400" dirty="0" err="1" smtClean="0"/>
              <a:t>поддерживайте</a:t>
            </a:r>
            <a:r>
              <a:rPr lang="ru-RU" sz="2400" dirty="0" smtClean="0"/>
              <a:t> </a:t>
            </a:r>
            <a:r>
              <a:rPr lang="ru-RU" sz="2400" dirty="0"/>
              <a:t>нормальный вес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включайте в </a:t>
            </a:r>
            <a:r>
              <a:rPr lang="ru-RU" sz="2400" dirty="0" err="1" smtClean="0"/>
              <a:t>рацион</a:t>
            </a:r>
            <a:r>
              <a:rPr lang="ru-RU" sz="2400" dirty="0" err="1">
                <a:solidFill>
                  <a:schemeClr val="bg1"/>
                </a:solidFill>
              </a:rPr>
              <a:t>а</a:t>
            </a:r>
            <a:r>
              <a:rPr lang="ru-RU" sz="2400" dirty="0" err="1" smtClean="0"/>
              <a:t>больше</a:t>
            </a:r>
            <a:r>
              <a:rPr lang="ru-RU" sz="2400" dirty="0" smtClean="0"/>
              <a:t> </a:t>
            </a:r>
            <a:r>
              <a:rPr lang="ru-RU" sz="2400" dirty="0"/>
              <a:t>овощей, фруктов соблюдайте режим питания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 smtClean="0"/>
              <a:t>питание</a:t>
            </a:r>
            <a:r>
              <a:rPr lang="ru-RU" sz="2400" dirty="0" err="1" smtClean="0">
                <a:solidFill>
                  <a:schemeClr val="bg1"/>
                </a:solidFill>
              </a:rPr>
              <a:t>а</a:t>
            </a:r>
            <a:r>
              <a:rPr lang="ru-RU" sz="2400" dirty="0" err="1" smtClean="0"/>
              <a:t>должно</a:t>
            </a:r>
            <a:r>
              <a:rPr lang="ru-RU" sz="2400" dirty="0" smtClean="0"/>
              <a:t> </a:t>
            </a:r>
            <a:r>
              <a:rPr lang="ru-RU" sz="2400" dirty="0"/>
              <a:t>быть сбалансированным и энергетически оправданным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 smtClean="0"/>
              <a:t>неправильное</a:t>
            </a:r>
            <a:r>
              <a:rPr lang="ru-RU" sz="2400" dirty="0" err="1" smtClean="0">
                <a:solidFill>
                  <a:schemeClr val="bg1"/>
                </a:solidFill>
              </a:rPr>
              <a:t>а</a:t>
            </a:r>
            <a:r>
              <a:rPr lang="ru-RU" sz="2400" dirty="0" err="1" smtClean="0"/>
              <a:t>питание</a:t>
            </a:r>
            <a:r>
              <a:rPr lang="ru-RU" sz="2400" dirty="0" smtClean="0"/>
              <a:t> </a:t>
            </a:r>
            <a:r>
              <a:rPr lang="ru-RU" sz="2400" dirty="0"/>
              <a:t>–причина многих болезней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492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3D490-876D-46F7-9163-B62E7592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506" y="1089281"/>
            <a:ext cx="9159987" cy="9455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944779-EC8C-431A-B749-1DA2F3FED967}"/>
              </a:ext>
            </a:extLst>
          </p:cNvPr>
          <p:cNvSpPr/>
          <p:nvPr/>
        </p:nvSpPr>
        <p:spPr>
          <a:xfrm>
            <a:off x="1355833" y="4208084"/>
            <a:ext cx="1021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Ефимов А.А., Ефимова М.В. ОСНОВЫ РАЦИОНАЛЬНОГО ПИТАНИЯ: УЧЕБНОЕ ПОСОБИЕ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Петропавловск-Камчатский,2007. - 178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19.05.2019 в 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:35);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9DC28D-D69B-461B-B240-6410ED3EA322}"/>
              </a:ext>
            </a:extLst>
          </p:cNvPr>
          <p:cNvSpPr/>
          <p:nvPr/>
        </p:nvSpPr>
        <p:spPr>
          <a:xfrm>
            <a:off x="1355833" y="2444364"/>
            <a:ext cx="9879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Т.М. Дроздова ФИЗИОЛОГИЯ ПИТАНИЯ: учебное пособие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Кемерово 2004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315с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19.05.2019 в 17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:35);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8D29E8-5CEE-4442-B61D-F2C4CD5E7FFF}"/>
              </a:ext>
            </a:extLst>
          </p:cNvPr>
          <p:cNvSpPr/>
          <p:nvPr/>
        </p:nvSpPr>
        <p:spPr>
          <a:xfrm>
            <a:off x="1355833" y="3018447"/>
            <a:ext cx="10352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2.Статья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рациональном питании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–режим доступа: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http://vesvnorme.net/zdorovoe-pitanie/racionalnoe-pitanie.html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доступа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20.02.2018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19.05.2019 в 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:15);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5F40-9582-4396-B194-E515F3931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EE06BC-5188-4479-813A-8DF0EEF270DA}"/>
              </a:ext>
            </a:extLst>
          </p:cNvPr>
          <p:cNvSpPr/>
          <p:nvPr/>
        </p:nvSpPr>
        <p:spPr>
          <a:xfrm>
            <a:off x="1154954" y="2511972"/>
            <a:ext cx="9431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Рациональное питание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сбалансированный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составленный с учетом пола, возраста, состояния здоровья, образа жизни, характера труда 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человека, климатических условий его проживания. Правильно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составленный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повышает способность организма к сопротивлению негативным факторам воздействия окружающей среды,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здоровья, активного долголетия, сопротивлению утомляемости и высокой работоспособности.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628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C6B3C-3726-4720-8C63-A37807BF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D337B-A655-4DCB-9938-933BDB44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66865"/>
            <a:ext cx="9076723" cy="4254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900" dirty="0" smtClean="0"/>
              <a:t> </a:t>
            </a:r>
            <a:endParaRPr lang="ru-RU" sz="2900" dirty="0"/>
          </a:p>
          <a:p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1.Основные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питания 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энергетическое равновесие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.2.соблюдение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прием пищи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.3.сбалансированное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2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.Меню рационального и правильного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.Выводы</a:t>
            </a:r>
            <a:endParaRPr lang="ru-RU" sz="2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.Литература </a:t>
            </a:r>
            <a:endParaRPr lang="ru-RU" sz="2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515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B6485F-FCE4-47AE-9AA3-6462604E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06" y="3673413"/>
            <a:ext cx="4495336" cy="32396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062B4-8D20-48C5-94A8-A33AAAD2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98" y="840205"/>
            <a:ext cx="9856483" cy="72848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рационального питания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5EABBD-53A3-4ABC-9423-714CD6BB421F}"/>
              </a:ext>
            </a:extLst>
          </p:cNvPr>
          <p:cNvSpPr/>
          <p:nvPr/>
        </p:nvSpPr>
        <p:spPr>
          <a:xfrm>
            <a:off x="669886" y="2202982"/>
            <a:ext cx="78407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энергетическое равновесие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пищи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сбалансированное питание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DBADD6-F4C6-49C7-B8D0-F5240B31E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068" y="4125451"/>
            <a:ext cx="2322787" cy="23355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76A217-18AD-4F6E-8884-0F618E1BC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245" y="4067991"/>
            <a:ext cx="2743343" cy="24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FEA9063-98AA-4719-A2C2-209876C4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26" y="3454758"/>
            <a:ext cx="10574591" cy="182251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Первым принципом 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питания </a:t>
            </a:r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энергетическое равновесие </a:t>
            </a:r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соответствие энергетической ценности суточного рациона энергозатратам организма, не больше и не меньше.</a:t>
            </a:r>
            <a:r>
              <a:rPr lang="ru-RU" sz="4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652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9EA215-925B-4088-8757-1BC9D2EFF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951" y="798490"/>
            <a:ext cx="5640636" cy="4572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FEA9063-98AA-4719-A2C2-209876C4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7" y="7373007"/>
            <a:ext cx="5265683" cy="35209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   Энергетический </a:t>
            </a:r>
            <a:r>
              <a:rPr lang="ru-RU" sz="2000" b="1" dirty="0">
                <a:solidFill>
                  <a:srgbClr val="FF0000"/>
                </a:solidFill>
              </a:rPr>
              <a:t>баланс </a:t>
            </a:r>
            <a:r>
              <a:rPr lang="ru-RU" sz="2000" dirty="0">
                <a:solidFill>
                  <a:schemeClr val="bg1"/>
                </a:solidFill>
              </a:rPr>
              <a:t>– соответствие поступающей с пищей энергии количеству затрачиваемой организмом энергии в процессе жизнедеятельности. Основным источником энергии для организма является потребляемая пища. Организм расходует энергию на поддержание температуры тела, функционирование внутренних органов, течение обменных процессов, мышечную деятельность. При недостаточном поступлении энергии с пищей организм переключается на внутренние источники питания – жировую клетчатку, мышечные ткани, что при длительном дефиците энергии неизбежно приведет к истощению организма. При постоянном избытке питательных веществ организм запасает жировую клетчатку в качестве альтернативных источников </a:t>
            </a:r>
            <a:r>
              <a:rPr lang="ru-RU" sz="1800" dirty="0" smtClean="0">
                <a:solidFill>
                  <a:schemeClr val="bg1"/>
                </a:solidFill>
              </a:rPr>
              <a:t>питания.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1A9CDA-80A1-4C31-AF48-EFC0E0DF6942}"/>
              </a:ext>
            </a:extLst>
          </p:cNvPr>
          <p:cNvSpPr/>
          <p:nvPr/>
        </p:nvSpPr>
        <p:spPr>
          <a:xfrm>
            <a:off x="0" y="798490"/>
            <a:ext cx="112163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энергетической ценности пищи может привести к увеличению массы тела и в конечном итоге к ожирению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массой надо следить постоянно,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коррективы в питание и физические нагрузки, в том числе и применять разгрузочные дни. Для предупреждения ожирения необходимо: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 внимание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и калорийности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продуктов на этикетках;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увлекаться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мучными изделиями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сдобами,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содержащими жир и сахар;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излишнего потребления сахара и сладостей,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заменители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C0492C-1226-4722-BC5C-496A3F47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662" y="2286370"/>
            <a:ext cx="5231338" cy="38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76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44CCF3-FED5-4484-9356-B6F637B97A30}"/>
              </a:ext>
            </a:extLst>
          </p:cNvPr>
          <p:cNvSpPr/>
          <p:nvPr/>
        </p:nvSpPr>
        <p:spPr>
          <a:xfrm>
            <a:off x="294290" y="0"/>
            <a:ext cx="113616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богатых жиром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(сосиски, сардельки, колбасы,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жирные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помнить, что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алкогольные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пиво, калорийны;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из-за стола с легким чувством голода, так как организм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получил достаточно пищи,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еще не успел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дойти до головного мозга; тщательно пережевывать пищу, так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способствует угасанию аппетита;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увеличении массы тела увеличивать физическую активность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3CDB45-C17B-44AB-9762-82FC8EBE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961" y="1776168"/>
            <a:ext cx="3799266" cy="20514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C8A1F1-266F-4E59-88CE-57673648E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696" y="0"/>
            <a:ext cx="2692275" cy="15940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8E1CDB-B1C5-495B-9AAA-031B2A7F9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91" y="3827654"/>
            <a:ext cx="4019540" cy="27549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BD5680-D002-4553-AFB2-6B8EC0295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574" y="4460836"/>
            <a:ext cx="7160653" cy="21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4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C8BE2D-A3EF-4175-8F35-7F4B3B8F7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155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3D3A72-96EC-48BE-82D2-69243AB87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558" y="0"/>
            <a:ext cx="658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320</TotalTime>
  <Words>657</Words>
  <Application>Microsoft Office PowerPoint</Application>
  <PresentationFormat>Широкоэкранный</PresentationFormat>
  <Paragraphs>75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Wingdings</vt:lpstr>
      <vt:lpstr>Wingdings 3</vt:lpstr>
      <vt:lpstr>Ион (конференц-зал)</vt:lpstr>
      <vt:lpstr>Рациональное питание </vt:lpstr>
      <vt:lpstr>Введение </vt:lpstr>
      <vt:lpstr>Содержание </vt:lpstr>
      <vt:lpstr>Принципы рационального питания </vt:lpstr>
      <vt:lpstr>      Первым принципом рационального питания является энергетическое равновесие — предполагает соответствие энергетической ценности суточного рациона энергозатратам организма, не больше и не меньше.  </vt:lpstr>
      <vt:lpstr>    Энергетический баланс – соответствие поступающей с пищей энергии количеству затрачиваемой организмом энергии в процессе жизнедеятельности. Основным источником энергии для организма является потребляемая пища. Организм расходует энергию на поддержание температуры тела, функционирование внутренних органов, течение обменных процессов, мышечную деятельность. При недостаточном поступлении энергии с пищей организм переключается на внутренние источники питания – жировую клетчатку, мышечные ткани, что при длительном дефиците энергии неизбежно приведет к истощению организма. При постоянном избытке питательных веществ организм запасает жировую клетчатку в качестве альтернативных источников питания.   </vt:lpstr>
      <vt:lpstr>Презентация PowerPoint</vt:lpstr>
      <vt:lpstr>Презентация PowerPoint</vt:lpstr>
      <vt:lpstr>Презентация PowerPoint</vt:lpstr>
      <vt:lpstr>               Второй принцип рационального питания — сбалансированное питание. Это значит, что в организм должны поступать те вещества, которые ему нужны, и в том количестве или пропорциях, в которых это нужно. Белки — строительный материал для клеток, источник синтеза гормонов и ферментов, а также антител к вирусам . Жиры — склад энергии, питательных веществ и воды. Углеводы и клетчатка — топливо. Соотношение белков, жиров и углеводов в суточном рационе должно быть строго определенным.       Баланс питательных веществ, необходимых организму для нормальной жизнедеятельности. Согласно основам рациональногоапитания оптимальным соотношением белков, жиров и углеводов является 1:1:4 для взрослого населения при низкой интенсивности труда и 1:1:5 при высокой интенсивности.  </vt:lpstr>
      <vt:lpstr>Презентация PowerPoint</vt:lpstr>
      <vt:lpstr>Третьим принципом рационального питания является режим питания.</vt:lpstr>
      <vt:lpstr>Презентация PowerPoint</vt:lpstr>
      <vt:lpstr>Организация рационального питания  </vt:lpstr>
      <vt:lpstr>Меню рационального и правильного питания        Меню рационального и правильного питания, как уже говорилось выше, состоитаиз натуральных, свежих продуктов. Майонез, колбаса, картофель фри, чипсы, кола — это все должно быть исключено из меню рационального питания. Потребляйте свежие и обработанные овощи и фрукты (особенно местные), приготовленную дома птицу, рыбу и мясо (нежирных сортов), злаки и бобовые, а также молочные и кисломолочные продукты. Консервам (за исключением домашних заготовок на зиму) и копченостям также нет места в меню рационального питания. Не увлекайтесьанатуральным кофе, а растворимый вовсе исключите из рациона; пейте больше чистой негазированной воды, зеленого чая, травяных отваров.  </vt:lpstr>
      <vt:lpstr>Презентация PowerPoint</vt:lpstr>
      <vt:lpstr>Выводы </vt:lpstr>
      <vt:lpstr>Литература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Рациональное питание</dc:title>
  <dc:creator>Юлиана</dc:creator>
  <cp:lastModifiedBy>disp129</cp:lastModifiedBy>
  <cp:revision>38</cp:revision>
  <dcterms:created xsi:type="dcterms:W3CDTF">2018-02-20T23:08:55Z</dcterms:created>
  <dcterms:modified xsi:type="dcterms:W3CDTF">2025-03-10T06:46:33Z</dcterms:modified>
</cp:coreProperties>
</file>