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1D56-3F25-4704-B1C3-2D935C679A3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06FF3-0A3B-47DC-87CC-01E1463BE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1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6FF3-0A3B-47DC-87CC-01E1463BE8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1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6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9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7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6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3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8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F7C8B7-83F1-45CF-A8EF-3460823A7A8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EE5C8D-157C-4602-ADD4-76B3E6B908E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itel.educom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4145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129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–залог здоровья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беседа.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6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236" y="639679"/>
            <a:ext cx="827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1F5F"/>
                </a:solidFill>
                <a:latin typeface="Times New Roman" panose="02020603050405020304" pitchFamily="18" charset="0"/>
              </a:rPr>
              <a:t>Как передается </a:t>
            </a:r>
            <a:r>
              <a:rPr lang="ru-RU" sz="3600" dirty="0" err="1">
                <a:solidFill>
                  <a:srgbClr val="001F5F"/>
                </a:solidFill>
                <a:latin typeface="Times New Roman" panose="02020603050405020304" pitchFamily="18" charset="0"/>
              </a:rPr>
              <a:t>коронавирус</a:t>
            </a:r>
            <a:r>
              <a:rPr lang="ru-RU" sz="3600" dirty="0">
                <a:solidFill>
                  <a:srgbClr val="001F5F"/>
                </a:solidFill>
                <a:latin typeface="Times New Roman" panose="02020603050405020304" pitchFamily="18" charset="0"/>
              </a:rPr>
              <a:t>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182" y="1581950"/>
            <a:ext cx="52370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воздушно-капельным путем (при кашле или чихании)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контактным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(поручни в транспорте, дверные ручки и другие загрязненные поверхности и предметы, одежда)</a:t>
            </a:r>
          </a:p>
          <a:p>
            <a:endParaRPr lang="ru-RU" dirty="0">
              <a:solidFill>
                <a:srgbClr val="001F5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4" y="1468582"/>
            <a:ext cx="4211782" cy="2230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55" y="3699164"/>
            <a:ext cx="4475018" cy="25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459570"/>
            <a:ext cx="10875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шагов по профилактике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436" y="1105901"/>
            <a:ext cx="1087581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Воздержитесь от посещения общественных мест: торговых центров, спортивных и зрелищных мероприятий, транспорта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касайтесь грязными руками глаз, лица и рта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Избегайте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близких контактов и пребывания в одном помещении с людьми, имеющими видимые признаки ОРВИ (кашель, чихание, выделения из носа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).</a:t>
            </a:r>
          </a:p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Тщательно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мойте руки с мылом и водой после возвращения с улицы и контактов с людьми, дезинфицируйте гаджеты и рабочие поверхности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Дезинфицируйте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гаджеты, оргтехнику и поверхности, к которым прикасаетесь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Ограничьте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по возможности при приветствии тесные объятия и рукопожатия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marR="641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Пользуйтесь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только индивидуальными предметами личной гигиены (полотенце, зубная щетка)</a:t>
            </a:r>
          </a:p>
          <a:p>
            <a:pPr marR="30320" algn="ctr"/>
            <a:r>
              <a:rPr lang="ru-RU" sz="2000" b="0" i="0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7 шагов по профилактике </a:t>
            </a:r>
            <a:r>
              <a:rPr lang="ru-RU" sz="2000" b="0" i="0" u="none" strike="noStrike" baseline="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коронави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36" y="4918364"/>
            <a:ext cx="2326246" cy="11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722898"/>
            <a:ext cx="1082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1F5F"/>
                </a:solidFill>
                <a:latin typeface="Times New Roman" panose="02020603050405020304" pitchFamily="18" charset="0"/>
              </a:rPr>
              <a:t>ЗНАТЬ И СОБЛЮДАТЬ ПРАВИЛА ЛИЧНОЙ ГИГИЕНЫ ВАЖНО КАЖДОМУ </a:t>
            </a:r>
            <a:r>
              <a:rPr lang="ru-RU" sz="3600" b="1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ЧЕЛОВЕКУ</a:t>
            </a:r>
          </a:p>
          <a:p>
            <a:endParaRPr lang="ru-RU" sz="3600" dirty="0" smtClean="0">
              <a:solidFill>
                <a:srgbClr val="001F5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Берегите </a:t>
            </a:r>
            <a:r>
              <a:rPr lang="ru-RU" sz="3600" dirty="0">
                <a:solidFill>
                  <a:srgbClr val="001F5F"/>
                </a:solidFill>
                <a:latin typeface="Times New Roman" panose="02020603050405020304" pitchFamily="18" charset="0"/>
              </a:rPr>
              <a:t>себя, своих родных и близких, заботьтесь об окружающих вас людей!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3486150"/>
            <a:ext cx="4286249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7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249382"/>
            <a:ext cx="1112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440"/>
            <a:r>
              <a:rPr lang="ru-RU" sz="2400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Использованная литература.</a:t>
            </a:r>
          </a:p>
          <a:p>
            <a:pPr marR="15440"/>
            <a:r>
              <a:rPr lang="ru-RU" sz="2400" b="1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ГОРОДСКОЙ ЭКСПЕРТНО-КОНСУЛЬТАТИВНЫЙ СОВЕТ</a:t>
            </a:r>
            <a:endParaRPr lang="ru-RU" sz="2400" b="0" i="0" u="none" strike="noStrike" baseline="0" dirty="0" smtClean="0">
              <a:solidFill>
                <a:srgbClr val="001F5F"/>
              </a:solidFill>
              <a:latin typeface="Times New Roman" panose="02020603050405020304" pitchFamily="18" charset="0"/>
            </a:endParaRPr>
          </a:p>
          <a:p>
            <a:pPr marR="38510"/>
            <a:r>
              <a:rPr lang="ru-RU" sz="2400" b="1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РОДИТЕЛЬСКОЙ ОБЩЕСТВЕННОСТИ </a:t>
            </a:r>
            <a:endParaRPr lang="ru-RU" sz="2400" b="0" i="0" u="none" strike="noStrike" baseline="0" dirty="0" smtClean="0">
              <a:solidFill>
                <a:srgbClr val="001F5F"/>
              </a:solidFill>
              <a:latin typeface="Times New Roman" panose="02020603050405020304" pitchFamily="18" charset="0"/>
            </a:endParaRPr>
          </a:p>
          <a:p>
            <a:pPr marR="10760"/>
            <a:r>
              <a:rPr lang="ru-RU" sz="2400" b="1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ПРИ ДЕПАРТАМЕНТЕ ОБРАЗОВАНИЯ И НАУКИ г. МОСКВЫ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  <a:hlinkClick r:id="rId2"/>
              </a:rPr>
              <a:t>www.roditel.educom.ru</a:t>
            </a:r>
            <a:endParaRPr lang="ru-RU" sz="2400" b="0" i="0" u="none" strike="noStrike" baseline="0" dirty="0" smtClean="0">
              <a:solidFill>
                <a:srgbClr val="001F5F"/>
              </a:solidFill>
              <a:latin typeface="Times New Roman" panose="02020603050405020304" pitchFamily="18" charset="0"/>
            </a:endParaRPr>
          </a:p>
          <a:p>
            <a:pPr marR="10760"/>
            <a:endParaRPr lang="ru-RU" sz="2400" dirty="0">
              <a:solidFill>
                <a:srgbClr val="001F5F"/>
              </a:solidFill>
              <a:latin typeface="Times New Roman" panose="02020603050405020304" pitchFamily="18" charset="0"/>
            </a:endParaRPr>
          </a:p>
          <a:p>
            <a:pPr marR="10760"/>
            <a:r>
              <a:rPr lang="ru-RU" sz="2400" b="0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Исполнитель</a:t>
            </a:r>
            <a:r>
              <a:rPr lang="en-US" sz="2400" b="0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:</a:t>
            </a:r>
          </a:p>
          <a:p>
            <a:pPr marR="10760"/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Диспетчер по организации питания МБОУ СОШ № 129 – И.В. Паньшина</a:t>
            </a:r>
          </a:p>
          <a:p>
            <a:pPr marR="10760"/>
            <a:r>
              <a:rPr lang="ru-RU" sz="2400" b="0" i="0" u="none" strike="noStrike" baseline="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Учитель МБОУ СОШ № 129 – Никитина Е.К.</a:t>
            </a:r>
            <a:endParaRPr lang="en-US" sz="2400" b="0" i="0" u="none" strike="noStrike" baseline="0" dirty="0" smtClean="0">
              <a:solidFill>
                <a:srgbClr val="001F5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7329054" y="3075709"/>
            <a:ext cx="4599709" cy="3200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945" y="180110"/>
            <a:ext cx="8700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здоровья важно соблюдение простых гигиенических правил, поддержание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 кожи и волос гигиены полости рта привычки к проведению утренней зарядки соблюдения чистоты и аккуратности в одежде порядка в комнате порядка на рабочем месте порядка в шкафах,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школьной сумке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шкафчике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67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7" y="443346"/>
            <a:ext cx="857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-соблюдения правил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8" y="1246910"/>
            <a:ext cx="11673362" cy="24938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36128" y="1246910"/>
            <a:ext cx="6789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Гигиена (от греч.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hygienos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приносящий здоровье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это медицинская наука, которая изучает, как внешняя среда влияет на организм человека. Под внешним фактором подразумевается и социальный, и рабочий, и учебный, и бытовой, и природный аспекты.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784" y="4357007"/>
            <a:ext cx="10523434" cy="170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135" indent="635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Личная гигиена - это то, что уберегает нас от попадания бактерий в наш организм.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Соответственно, это не только благополучно влияет на опрятный внешний вид, но и на поддержание уровня здоровья и его укрепления.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1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"/>
            <a:ext cx="11554691" cy="24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6415" algn="ctr">
              <a:lnSpc>
                <a:spcPct val="107000"/>
              </a:lnSpc>
              <a:spcAft>
                <a:spcPts val="1300"/>
              </a:spcAft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Личная гигиена: из чего она складывается?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5000"/>
              </a:lnSpc>
              <a:spcAft>
                <a:spcPts val="265"/>
              </a:spcAft>
              <a:buClr>
                <a:srgbClr val="002060"/>
              </a:buClr>
              <a:buSzPts val="2200"/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Мытье рук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5000"/>
              </a:lnSpc>
              <a:spcAft>
                <a:spcPts val="265"/>
              </a:spcAft>
              <a:buClr>
                <a:srgbClr val="002060"/>
              </a:buClr>
              <a:buSzPts val="2200"/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ход за лицом и телом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5000"/>
              </a:lnSpc>
              <a:spcAft>
                <a:spcPts val="2590"/>
              </a:spcAft>
              <a:buClr>
                <a:srgbClr val="002060"/>
              </a:buClr>
              <a:buSzPts val="2200"/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индивидуальных средств личной гигиены (зубная щетка, полотенце, платочки носовые, столовые приборы, чашки и т.д.)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250" y="2620880"/>
            <a:ext cx="665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Предложите свои варианты?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3616035"/>
            <a:ext cx="2326323" cy="1995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65" y="3616035"/>
            <a:ext cx="2092035" cy="1995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616035"/>
            <a:ext cx="2549236" cy="2092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945" y="2244436"/>
            <a:ext cx="4031673" cy="4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450742"/>
            <a:ext cx="1113905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0" lvl="0" algn="ctr" fontAlgn="base">
              <a:lnSpc>
                <a:spcPct val="105000"/>
              </a:lnSpc>
              <a:spcAft>
                <a:spcPts val="345"/>
              </a:spcAft>
              <a:buClr>
                <a:srgbClr val="002060"/>
              </a:buClr>
              <a:buSzPts val="3600"/>
            </a:pPr>
            <a:r>
              <a:rPr lang="ru-RU" sz="3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Факты о мытье рук.</a:t>
            </a:r>
          </a:p>
          <a:p>
            <a:pPr marL="342900" marR="196850" lvl="0" indent="-342900" algn="just" fontAlgn="base">
              <a:lnSpc>
                <a:spcPct val="105000"/>
              </a:lnSpc>
              <a:spcAft>
                <a:spcPts val="345"/>
              </a:spcAft>
              <a:buClr>
                <a:srgbClr val="002060"/>
              </a:buClr>
              <a:buSzPts val="3600"/>
              <a:buFont typeface="Symbol" panose="05050102010706020507" pitchFamily="18" charset="2"/>
              <a:buChar char="-"/>
            </a:pPr>
            <a:r>
              <a:rPr lang="ru-RU" sz="24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 только каждый третий школьник регулярно моет руки!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96850" lvl="0" indent="-342900" algn="just" fontAlgn="base">
              <a:lnSpc>
                <a:spcPct val="105000"/>
              </a:lnSpc>
              <a:spcAft>
                <a:spcPts val="345"/>
              </a:spcAft>
              <a:buClr>
                <a:srgbClr val="002060"/>
              </a:buClr>
              <a:buSzPts val="3600"/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71% людей, имеющих домашних животных, не моет руки после общения с ними!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96850" lvl="0" indent="-342900" algn="just" fontAlgn="base">
              <a:lnSpc>
                <a:spcPct val="105000"/>
              </a:lnSpc>
              <a:spcAft>
                <a:spcPts val="345"/>
              </a:spcAft>
              <a:buClr>
                <a:srgbClr val="002060"/>
              </a:buClr>
              <a:buSzPts val="3600"/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 режим питания в течение дня соблюдает не более 51% россиян!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96850" lvl="0" indent="-342900" algn="just" fontAlgn="base">
              <a:lnSpc>
                <a:spcPct val="105000"/>
              </a:lnSpc>
              <a:spcAft>
                <a:spcPts val="345"/>
              </a:spcAft>
              <a:buClr>
                <a:srgbClr val="002060"/>
              </a:buClr>
              <a:buSzPts val="3600"/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нас есть те, кто просто забывают мыть руки, а есть и те, кто считает это бесполезной тратой времени!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5" y="3605451"/>
            <a:ext cx="6165273" cy="23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3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347" y="251752"/>
            <a:ext cx="8465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мыть руки.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471" y="898083"/>
            <a:ext cx="11083637" cy="57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315" indent="-6350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Намочите руки. Откройте теплую воду в кране и равномерно намочите под ней руки. Вопреки распространенному заблуждению, горячая вода не смывает бактерии, лучше мыть теплой.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315" indent="-6350"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Возьмите мыло. Подойдет любое. Однако, для того, чтобы мытье рук доставляло вам больше удовольствия, выберите себе мыло по вкусу, руководствуясь собственными предпочтениями в вопросах формы, цвета и запаха.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315" indent="-6350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стоит думать, что антибактериальное мыло лучше обычного. Принцип действия мыла в смывании микробов с кожи, а не в их уничтожении. Более того ученые предполагают, что повсеместное использование антибактериального мыла может привести к появлению бактерий, устойчивых к действию антибактериальных веществ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315" indent="-6350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 намыльте руки. Тщательно намыльте кисти (с обеих сторон), пальцы, промежутки между пальцами и запястья.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9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6" y="413121"/>
            <a:ext cx="11055927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315" indent="-6350"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мыть руки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195" marR="323215" indent="-6350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Мойте руки не меньше 15-20 секунд.  Энергично потрите руки друг об друга       и не смывайте мыло сразу - дайте ему несколько секунд и убедитесь, что каждый участок ваших рук намылен. Чтобы этого добиться, обхватите одну руку с плотно сжатыми пальцами другой рукой и потрите, совершая круговые движения вперед и назад, затем смените руки.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195" indent="-6350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Тщательно промойте руки. Подставьте их под проточную воду ладонями вниз, не дотрагиваясь до поверхности раковины. Так вы смоете и мыло, и бактерии, которые находятся на ваших руках.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195" indent="-6350"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закрутить кран, используйте салфетку или полотенце, особенно в общественных туалетах.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195" marR="1247140" indent="-6350"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Вытрите руки полотенцем досуха. Лучше использовать бумажные полотенца, которые более гигиеничны, чем обыкновенные тканевые.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3" y="429490"/>
            <a:ext cx="11055926" cy="5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6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2" y="378779"/>
            <a:ext cx="11000508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1F5F"/>
                </a:solidFill>
                <a:latin typeface="Times New Roman" panose="02020603050405020304" pitchFamily="18" charset="0"/>
              </a:rPr>
              <a:t>Личная гигиена в период инфекционных </a:t>
            </a:r>
            <a:r>
              <a:rPr lang="ru-RU" sz="36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заболеваний</a:t>
            </a:r>
            <a:endParaRPr lang="ru-RU" sz="3600" dirty="0">
              <a:solidFill>
                <a:srgbClr val="001F5F"/>
              </a:solidFill>
              <a:latin typeface="Times New Roman" panose="02020603050405020304" pitchFamily="18" charset="0"/>
            </a:endParaRPr>
          </a:p>
          <a:p>
            <a:r>
              <a:rPr lang="ru-RU" sz="1050" b="0" i="0" u="none" strike="noStrike" baseline="0" dirty="0" smtClean="0">
                <a:solidFill>
                  <a:srgbClr val="001F5F"/>
                </a:solidFill>
              </a:rPr>
              <a:t></a:t>
            </a:r>
            <a:endParaRPr lang="ru-RU" sz="1050" b="0" i="0" u="none" strike="noStrike" baseline="0" dirty="0" smtClean="0">
              <a:solidFill>
                <a:srgbClr val="001F5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491" y="1086051"/>
            <a:ext cx="11222181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Мытье рук после прихода с улицы, посещения туалета и т.д. (см. как правильно мыть руки)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Тщательно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обрабатывать вещи и предметы, используемые большим количеством людей одновременно (дверные ручки, краны и т.д.)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в доме находится больной инфекционным заболеванием -изолировать его в отдельную комнату, проводить дезинфекцию, носить ватно-марлевые повязки.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Избегать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мест массового скопления людей (магазинов, кинотеатров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общественных местах защищать дыхательные пути ватно-марлевой повязкой (маской).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Избегать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поцелуев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Рекомендовано </a:t>
            </a:r>
            <a:r>
              <a:rPr lang="ru-RU" sz="2400" dirty="0">
                <a:solidFill>
                  <a:srgbClr val="001F5F"/>
                </a:solidFill>
                <a:latin typeface="Times New Roman" panose="02020603050405020304" pitchFamily="18" charset="0"/>
              </a:rPr>
              <a:t>употреблять в пищу лук, чеснок, фрукты и овощи, богатые витаминами.</a:t>
            </a:r>
          </a:p>
          <a:p>
            <a:endParaRPr lang="ru-RU" dirty="0">
              <a:solidFill>
                <a:srgbClr val="001F5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37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</TotalTime>
  <Words>824</Words>
  <Application>Microsoft Office PowerPoint</Application>
  <PresentationFormat>Широкоэкранный</PresentationFormat>
  <Paragraphs>65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Ретро</vt:lpstr>
      <vt:lpstr>   Муниципальное бюджетное общеобразовательное учреждение средняя общеобразовательная школа № 129     Гигиена –залог здоровья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129 Гигиена –залог здоровья</dc:title>
  <dc:creator>disp129</dc:creator>
  <cp:lastModifiedBy>disp129</cp:lastModifiedBy>
  <cp:revision>9</cp:revision>
  <dcterms:created xsi:type="dcterms:W3CDTF">2023-11-16T06:45:47Z</dcterms:created>
  <dcterms:modified xsi:type="dcterms:W3CDTF">2023-11-16T08:28:46Z</dcterms:modified>
</cp:coreProperties>
</file>